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8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0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500"/>
            <a:ext cx="7543800" cy="2161646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61760" cy="889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1752600" cy="487627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572000"/>
            <a:ext cx="7659687" cy="9736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210719"/>
            <a:ext cx="6135687" cy="13612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579620"/>
            <a:ext cx="7772400" cy="49530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080000"/>
            <a:ext cx="7772401" cy="50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17500"/>
            <a:ext cx="7772400" cy="4119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9398"/>
            <a:ext cx="7772400" cy="495522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080000"/>
            <a:ext cx="7772400" cy="5105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620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6200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707467"/>
            <a:ext cx="548640" cy="3302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86AEE60-4F49-4F16-8A98-9C3D1954E2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84184" y="3343487"/>
            <a:ext cx="1972734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54552" y="1341120"/>
            <a:ext cx="20319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3C0C8EF-4ABE-4DFB-AB23-365382D84C84}" type="datetimeFigureOut">
              <a:rPr lang="en-US" smtClean="0"/>
              <a:t>7/27/2014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寄給推雅推喇的信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sz="2800" b="1" dirty="0" smtClean="0"/>
              <a:t>To the Church in Thyatira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Jesus Will Come, So…	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62400"/>
            <a:ext cx="18192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勉勵的話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/>
              <a:t>24 </a:t>
            </a:r>
            <a:r>
              <a:rPr lang="en-US" altLang="zh-TW" dirty="0"/>
              <a:t>『</a:t>
            </a:r>
            <a:r>
              <a:rPr lang="zh-TW" altLang="en-US" dirty="0"/>
              <a:t>至於你們推雅推喇其餘的人，就是一切不從那教訓、不曉得他們素常所說</a:t>
            </a:r>
            <a:r>
              <a:rPr lang="zh-TW" altLang="en-US" u="sng" dirty="0"/>
              <a:t>撒旦</a:t>
            </a:r>
            <a:r>
              <a:rPr lang="zh-TW" altLang="en-US" dirty="0"/>
              <a:t>深奧之理的人，我告訴你們：我不將別的擔子放在你們身上； </a:t>
            </a:r>
            <a:r>
              <a:rPr lang="en-US" altLang="zh-TW" baseline="30000" dirty="0"/>
              <a:t>25 </a:t>
            </a:r>
            <a:r>
              <a:rPr lang="zh-TW" altLang="en-US" dirty="0"/>
              <a:t>但你們已經有的，總要持守，直等到我來。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410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應許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TW" altLang="en-US" dirty="0" smtClean="0"/>
              <a:t>那</a:t>
            </a:r>
            <a:r>
              <a:rPr lang="zh-TW" altLang="en-US" dirty="0"/>
              <a:t>得勝又遵守我命令到底的，我</a:t>
            </a:r>
            <a:r>
              <a:rPr lang="zh-TW" altLang="en-US" dirty="0" smtClean="0"/>
              <a:t>要</a:t>
            </a:r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賜給他權柄制伏列國 </a:t>
            </a:r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/>
              <a:t>他</a:t>
            </a:r>
            <a:r>
              <a:rPr lang="zh-TW" altLang="en-US" dirty="0"/>
              <a:t>必</a:t>
            </a:r>
            <a:r>
              <a:rPr lang="zh-TW" altLang="en-US" dirty="0" smtClean="0"/>
              <a:t>用鐵杖轄管他們，將他們如同窯戶的瓦器打得粉碎，</a:t>
            </a:r>
            <a:r>
              <a:rPr lang="en-US" altLang="zh-TW" dirty="0" smtClean="0"/>
              <a:t>	</a:t>
            </a:r>
            <a:r>
              <a:rPr lang="zh-TW" altLang="en-US" dirty="0" smtClean="0"/>
              <a:t>像我從我父領受的權柄一樣。</a:t>
            </a:r>
            <a:r>
              <a:rPr lang="en-US" altLang="zh-TW" baseline="30000" dirty="0" smtClean="0"/>
              <a:t> </a:t>
            </a:r>
          </a:p>
          <a:p>
            <a:pPr marL="11430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 smtClean="0"/>
              <a:t>我又要把晨星賜給他。 </a:t>
            </a:r>
            <a:endParaRPr lang="en-US" altLang="zh-TW" baseline="30000" dirty="0" smtClean="0"/>
          </a:p>
          <a:p>
            <a:pPr marL="114300" indent="0">
              <a:buNone/>
            </a:pPr>
            <a:r>
              <a:rPr lang="zh-TW" altLang="en-US" dirty="0" smtClean="0"/>
              <a:t>聖靈向眾教會所說的話，凡有耳的，就應當聽！</a:t>
            </a:r>
            <a:r>
              <a:rPr lang="en-US" altLang="zh-TW" dirty="0" smtClean="0"/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5551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Dark Age </a:t>
            </a:r>
            <a:r>
              <a:rPr lang="en-US" altLang="ja-JP" sz="3600" dirty="0" smtClean="0"/>
              <a:t>(590 – 1517 AD)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The Roman Catholicism</a:t>
            </a:r>
          </a:p>
          <a:p>
            <a:r>
              <a:rPr lang="en-US" sz="2000" dirty="0" smtClean="0"/>
              <a:t>NOT “Sola Scriptura” – by the scripture alone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Papacy and </a:t>
            </a:r>
            <a:r>
              <a:rPr lang="en-US" sz="2000" dirty="0" smtClean="0"/>
              <a:t>Infallibility</a:t>
            </a:r>
          </a:p>
          <a:p>
            <a:r>
              <a:rPr lang="en-US" sz="2000" dirty="0" smtClean="0"/>
              <a:t>Worship of Mary</a:t>
            </a:r>
          </a:p>
          <a:p>
            <a:r>
              <a:rPr lang="en-US" sz="2000" dirty="0" smtClean="0"/>
              <a:t>The Mass, Christ sacrifices repeatedly, </a:t>
            </a:r>
            <a:r>
              <a:rPr lang="en-US" sz="2000" dirty="0"/>
              <a:t>Transubstantiation</a:t>
            </a:r>
            <a:endParaRPr lang="en-US" sz="2000" dirty="0" smtClean="0"/>
          </a:p>
          <a:p>
            <a:r>
              <a:rPr lang="en-US" sz="2000" dirty="0" smtClean="0"/>
              <a:t>Saved by works (not by faith alone)</a:t>
            </a:r>
          </a:p>
          <a:p>
            <a:r>
              <a:rPr lang="en-US" sz="2000" dirty="0" smtClean="0"/>
              <a:t>Purgatory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Sola </a:t>
            </a:r>
            <a:r>
              <a:rPr lang="en-US" sz="2000" dirty="0" smtClean="0"/>
              <a:t>Scriptura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zh-TW" altLang="en-US" sz="2000" dirty="0" smtClean="0"/>
              <a:t>若</a:t>
            </a:r>
            <a:r>
              <a:rPr lang="zh-TW" altLang="en-US" sz="2000" dirty="0"/>
              <a:t>有人愛神，這人乃是神所知道的。哥林多前書 </a:t>
            </a:r>
            <a:r>
              <a:rPr lang="en-US" altLang="zh-TW" sz="2000" dirty="0"/>
              <a:t>8 </a:t>
            </a:r>
            <a:r>
              <a:rPr lang="en-US" altLang="zh-TW" sz="2000" dirty="0" smtClean="0"/>
              <a:t>: 3</a:t>
            </a:r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也</a:t>
            </a:r>
            <a:r>
              <a:rPr lang="zh-TW" altLang="en-US" sz="2000" dirty="0"/>
              <a:t>不可給魔鬼留地</a:t>
            </a:r>
            <a:r>
              <a:rPr lang="zh-TW" altLang="en-US" sz="2000" dirty="0" smtClean="0"/>
              <a:t>步。</a:t>
            </a:r>
            <a:r>
              <a:rPr lang="ja-JP" altLang="en-US" sz="2000" b="1" dirty="0"/>
              <a:t>以弗所書 </a:t>
            </a:r>
            <a:r>
              <a:rPr lang="en-US" altLang="ja-JP" sz="2000" b="1" dirty="0"/>
              <a:t>4 </a:t>
            </a:r>
            <a:r>
              <a:rPr lang="en-US" altLang="ja-JP" sz="2000" b="1" dirty="0" smtClean="0"/>
              <a:t>: 27 </a:t>
            </a:r>
          </a:p>
          <a:p>
            <a:pPr lvl="1"/>
            <a:endParaRPr lang="en-US" altLang="ja-JP" sz="1800" b="1" dirty="0"/>
          </a:p>
          <a:p>
            <a:endParaRPr lang="zh-TW" alt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966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thl.com/wp-content/uploads/2012/07/Seven-Churches-of-Reve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030" y="1181100"/>
            <a:ext cx="5562600" cy="370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推雅推喇</a:t>
            </a:r>
            <a:r>
              <a:rPr lang="zh-TW" altLang="en-US" dirty="0" smtClean="0"/>
              <a:t>所</a:t>
            </a:r>
            <a:r>
              <a:rPr lang="zh-CN" altLang="en-US" dirty="0"/>
              <a:t>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10150"/>
            <a:ext cx="7848600" cy="1409700"/>
          </a:xfrm>
        </p:spPr>
        <p:txBody>
          <a:bodyPr/>
          <a:lstStyle/>
          <a:p>
            <a:r>
              <a:rPr lang="zh-CN" altLang="en-US" dirty="0"/>
              <a:t>是现代土耳其城市</a:t>
            </a:r>
            <a:r>
              <a:rPr lang="zh-CN" altLang="en-US" u="sng" dirty="0"/>
              <a:t>阿克希萨尔</a:t>
            </a:r>
            <a:r>
              <a:rPr lang="zh-CN" altLang="en-US" dirty="0"/>
              <a:t>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Akhisar</a:t>
            </a:r>
            <a:r>
              <a:rPr lang="en-US" altLang="zh-CN" dirty="0" smtClean="0"/>
              <a:t>)</a:t>
            </a:r>
            <a:r>
              <a:rPr lang="zh-CN" altLang="en-US" dirty="0" smtClean="0"/>
              <a:t>（“</a:t>
            </a:r>
            <a:r>
              <a:rPr lang="zh-CN" altLang="en-US" dirty="0"/>
              <a:t>白色城堡”）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30" y="0"/>
            <a:ext cx="17621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/>
              <a:t>推雅推喇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「</a:t>
            </a:r>
            <a:r>
              <a:rPr lang="en-US" sz="2000" dirty="0" err="1"/>
              <a:t>繼續獻祭</a:t>
            </a:r>
            <a:r>
              <a:rPr lang="en-US" sz="2000" dirty="0" smtClean="0"/>
              <a:t>」(</a:t>
            </a:r>
            <a:r>
              <a:rPr lang="en-US" sz="2000" b="1" dirty="0" smtClean="0"/>
              <a:t>A </a:t>
            </a:r>
            <a:r>
              <a:rPr lang="en-US" sz="2000" b="1" dirty="0"/>
              <a:t>perfume, sacrifice of </a:t>
            </a:r>
            <a:r>
              <a:rPr lang="en-US" sz="2000" b="1" dirty="0" smtClean="0"/>
              <a:t>labor</a:t>
            </a:r>
            <a:r>
              <a:rPr lang="en-US" sz="2000" b="1" dirty="0"/>
              <a:t>)</a:t>
            </a:r>
            <a:endParaRPr lang="en-US" sz="2000" b="1" dirty="0" smtClean="0"/>
          </a:p>
          <a:p>
            <a:r>
              <a:rPr lang="zh-TW" altLang="en-US" sz="2000" dirty="0"/>
              <a:t>從軍事戰略上看，推雅推喇是亞西亞省別迦摩的門戶，因此成為一個重要的軍事據點。</a:t>
            </a:r>
            <a:endParaRPr lang="en-US" altLang="zh-TW" sz="2000" dirty="0"/>
          </a:p>
          <a:p>
            <a:r>
              <a:rPr lang="zh-TW" altLang="en-US" sz="2000" dirty="0" smtClean="0"/>
              <a:t>建</a:t>
            </a:r>
            <a:r>
              <a:rPr lang="zh-TW" altLang="en-US" sz="2000" dirty="0"/>
              <a:t>立在一條公路的上面，一端起自別迦摩和撒狄，另一端是士每拿和拜占庭。這是國家郵遞的主要驛道。</a:t>
            </a:r>
            <a:endParaRPr lang="en-US" altLang="zh-TW" sz="2000" dirty="0"/>
          </a:p>
          <a:p>
            <a:r>
              <a:rPr lang="zh-TW" altLang="en-US" sz="2000" dirty="0" smtClean="0"/>
              <a:t>商</a:t>
            </a:r>
            <a:r>
              <a:rPr lang="zh-TW" altLang="en-US" sz="2000" dirty="0"/>
              <a:t>業中</a:t>
            </a:r>
            <a:r>
              <a:rPr lang="zh-TW" altLang="en-US" sz="2000" dirty="0" smtClean="0"/>
              <a:t>心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工</a:t>
            </a:r>
            <a:r>
              <a:rPr lang="zh-TW" altLang="en-US" sz="2000" dirty="0"/>
              <a:t>會組織相當可</a:t>
            </a:r>
            <a:r>
              <a:rPr lang="zh-TW" altLang="en-US" sz="2000" dirty="0" smtClean="0"/>
              <a:t>觀 </a:t>
            </a:r>
            <a:r>
              <a:rPr lang="en-US" altLang="zh-TW" sz="2000" dirty="0" smtClean="0"/>
              <a:t>(trade-guilds)</a:t>
            </a:r>
          </a:p>
          <a:p>
            <a:pPr lvl="1"/>
            <a:r>
              <a:rPr lang="zh-TW" altLang="en-US" sz="1800" dirty="0"/>
              <a:t>羊毛工人、紡麻工人、衣裳製作者、染業、皮業、製革、陶瓷、燒烤、販賣奴隸、銅</a:t>
            </a:r>
            <a:r>
              <a:rPr lang="zh-TW" altLang="en-US" sz="1800" dirty="0" smtClean="0"/>
              <a:t>匠</a:t>
            </a:r>
            <a:endParaRPr lang="en-US" altLang="zh-TW" sz="1800" dirty="0" smtClean="0"/>
          </a:p>
          <a:p>
            <a:r>
              <a:rPr lang="zh-TW" altLang="en-US" sz="2000" dirty="0" smtClean="0"/>
              <a:t>非</a:t>
            </a:r>
            <a:r>
              <a:rPr lang="zh-TW" altLang="en-US" sz="2000" dirty="0"/>
              <a:t>是崇拜該撒的中心，也沒有敬拜希臘諸神的風氣。本地的偶像是提廉娜斯（</a:t>
            </a:r>
            <a:r>
              <a:rPr lang="en-US" altLang="zh-TW" sz="2000" dirty="0" err="1"/>
              <a:t>Tyrimnus</a:t>
            </a:r>
            <a:r>
              <a:rPr lang="zh-TW" altLang="en-US" sz="2000" dirty="0"/>
              <a:t>）</a:t>
            </a:r>
            <a:endParaRPr lang="en-US" sz="2000" b="1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0"/>
            <a:ext cx="16478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5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主耶穌對推雅推喇教會的自稱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zh-TW" altLang="en-US" dirty="0"/>
              <a:t>「你要寫信給推雅推喇教會的使者說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14300" indent="0">
              <a:buNone/>
            </a:pPr>
            <a:r>
              <a:rPr lang="zh-TW" altLang="en-US" dirty="0" smtClean="0"/>
              <a:t>「</a:t>
            </a:r>
            <a:r>
              <a:rPr lang="zh-TW" altLang="en-US" sz="2400" b="1" dirty="0"/>
              <a:t>眼目如同火</a:t>
            </a:r>
            <a:r>
              <a:rPr lang="zh-TW" altLang="en-US" sz="2400" b="1" dirty="0" smtClean="0"/>
              <a:t>焰 </a:t>
            </a:r>
            <a:endParaRPr lang="en-US" altLang="zh-TW" sz="2400" b="1" dirty="0" smtClean="0"/>
          </a:p>
          <a:p>
            <a:pPr marL="114300" indent="0">
              <a:buNone/>
            </a:pPr>
            <a:r>
              <a:rPr lang="en-US" altLang="zh-TW" sz="2400" b="1" dirty="0"/>
              <a:t>	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“</a:t>
            </a:r>
            <a:r>
              <a:rPr lang="zh-TW" altLang="en-US" sz="1800" dirty="0">
                <a:solidFill>
                  <a:srgbClr val="0070C0"/>
                </a:solidFill>
              </a:rPr>
              <a:t>眼目如火</a:t>
            </a:r>
            <a:r>
              <a:rPr lang="zh-TW" altLang="en-US" sz="1800" dirty="0" smtClean="0">
                <a:solidFill>
                  <a:srgbClr val="0070C0"/>
                </a:solidFill>
              </a:rPr>
              <a:t>把</a:t>
            </a:r>
            <a:r>
              <a:rPr lang="en-US" altLang="zh-TW" sz="1800" dirty="0" smtClean="0">
                <a:solidFill>
                  <a:srgbClr val="0070C0"/>
                </a:solidFill>
              </a:rPr>
              <a:t>(</a:t>
            </a:r>
            <a:r>
              <a:rPr lang="zh-TW" altLang="en-US" sz="1800" dirty="0" smtClean="0">
                <a:solidFill>
                  <a:srgbClr val="0070C0"/>
                </a:solidFill>
              </a:rPr>
              <a:t>燈的火</a:t>
            </a:r>
            <a:r>
              <a:rPr lang="en-US" altLang="zh-TW" sz="1800" dirty="0" smtClean="0">
                <a:solidFill>
                  <a:srgbClr val="0070C0"/>
                </a:solidFill>
              </a:rPr>
              <a:t>)</a:t>
            </a:r>
            <a:r>
              <a:rPr lang="zh-TW" altLang="en-US" sz="1800" dirty="0" smtClean="0">
                <a:solidFill>
                  <a:srgbClr val="0070C0"/>
                </a:solidFill>
              </a:rPr>
              <a:t>，</a:t>
            </a:r>
            <a:r>
              <a:rPr lang="zh-TW" altLang="en-US" sz="1800" dirty="0">
                <a:solidFill>
                  <a:srgbClr val="0070C0"/>
                </a:solidFill>
              </a:rPr>
              <a:t>手和腳如光明的</a:t>
            </a:r>
            <a:r>
              <a:rPr lang="zh-TW" altLang="en-US" sz="1800" dirty="0" smtClean="0">
                <a:solidFill>
                  <a:srgbClr val="0070C0"/>
                </a:solidFill>
              </a:rPr>
              <a:t>銅</a:t>
            </a:r>
            <a:r>
              <a:rPr lang="en-US" altLang="zh-TW" sz="1800" dirty="0" smtClean="0">
                <a:solidFill>
                  <a:srgbClr val="0070C0"/>
                </a:solidFill>
              </a:rPr>
              <a:t>” </a:t>
            </a:r>
            <a:r>
              <a:rPr lang="ja-JP" altLang="en-US" sz="1800" dirty="0" smtClean="0">
                <a:solidFill>
                  <a:srgbClr val="0070C0"/>
                </a:solidFill>
              </a:rPr>
              <a:t>但 </a:t>
            </a:r>
            <a:r>
              <a:rPr lang="en-US" altLang="ja-JP" sz="1800" dirty="0" smtClean="0">
                <a:solidFill>
                  <a:srgbClr val="0070C0"/>
                </a:solidFill>
              </a:rPr>
              <a:t>10: 6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zh-TW" altLang="en-US" sz="2400" b="1" dirty="0" smtClean="0"/>
              <a:t>，</a:t>
            </a:r>
            <a:r>
              <a:rPr lang="zh-TW" altLang="en-US" sz="2400" b="1" dirty="0"/>
              <a:t>腳好像光明銅</a:t>
            </a:r>
            <a:r>
              <a:rPr lang="zh-TW" altLang="en-US" sz="2400" b="1" dirty="0" smtClean="0"/>
              <a:t>的</a:t>
            </a:r>
            <a:endParaRPr lang="en-US" altLang="zh-TW" sz="2400" b="1" dirty="0" smtClean="0"/>
          </a:p>
          <a:p>
            <a:pPr marL="114300" indent="0">
              <a:buNone/>
            </a:pPr>
            <a:r>
              <a:rPr lang="en-US" altLang="zh-TW" sz="2400" b="1" dirty="0"/>
              <a:t>	</a:t>
            </a:r>
            <a:r>
              <a:rPr lang="en-US" altLang="zh-TW" sz="1800" dirty="0">
                <a:solidFill>
                  <a:srgbClr val="0070C0"/>
                </a:solidFill>
              </a:rPr>
              <a:t>“</a:t>
            </a:r>
            <a:r>
              <a:rPr lang="zh-TW" altLang="en-US" sz="1800" dirty="0">
                <a:solidFill>
                  <a:srgbClr val="0070C0"/>
                </a:solidFill>
              </a:rPr>
              <a:t>腳好像在</a:t>
            </a:r>
            <a:r>
              <a:rPr lang="zh-TW" altLang="en-US" sz="1800" u="sng" dirty="0">
                <a:solidFill>
                  <a:srgbClr val="0070C0"/>
                </a:solidFill>
              </a:rPr>
              <a:t>爐中鍛煉</a:t>
            </a:r>
            <a:r>
              <a:rPr lang="zh-TW" altLang="en-US" sz="1800" dirty="0">
                <a:solidFill>
                  <a:srgbClr val="0070C0"/>
                </a:solidFill>
              </a:rPr>
              <a:t>光明的銅</a:t>
            </a:r>
            <a:r>
              <a:rPr lang="en-US" altLang="zh-TW" sz="1800" dirty="0">
                <a:solidFill>
                  <a:srgbClr val="0070C0"/>
                </a:solidFill>
              </a:rPr>
              <a:t>” 1: </a:t>
            </a:r>
            <a:r>
              <a:rPr lang="en-US" altLang="zh-TW" sz="1800" dirty="0" smtClean="0">
                <a:solidFill>
                  <a:srgbClr val="0070C0"/>
                </a:solidFill>
              </a:rPr>
              <a:t>15</a:t>
            </a:r>
          </a:p>
          <a:p>
            <a:pPr marL="114300" indent="0">
              <a:buNone/>
            </a:pPr>
            <a:r>
              <a:rPr lang="en-US" altLang="zh-TW" sz="1800" dirty="0" smtClean="0"/>
              <a:t>	</a:t>
            </a:r>
            <a:r>
              <a:rPr lang="zh-TW" altLang="en-US" sz="1800" dirty="0" smtClean="0"/>
              <a:t>黃銅 </a:t>
            </a:r>
            <a:r>
              <a:rPr lang="en-US" altLang="zh-TW" sz="1800" dirty="0" smtClean="0"/>
              <a:t>brass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 copper and zinc )</a:t>
            </a:r>
            <a:endParaRPr lang="en-US" altLang="zh-TW" sz="1800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/>
              <a:t>主至高至義</a:t>
            </a:r>
            <a:r>
              <a:rPr lang="en-US" altLang="ja-JP" sz="1800" dirty="0"/>
              <a:t>, </a:t>
            </a:r>
            <a:r>
              <a:rPr lang="zh-TW" altLang="en-US" sz="1800" dirty="0"/>
              <a:t>能夠踐踏各人，刑罰各人</a:t>
            </a:r>
            <a:r>
              <a:rPr lang="en-US" altLang="zh-TW" sz="1800" dirty="0"/>
              <a:t>, </a:t>
            </a:r>
            <a:r>
              <a:rPr lang="ja-JP" altLang="en-US" sz="1800" dirty="0"/>
              <a:t>表明審判</a:t>
            </a:r>
            <a:endParaRPr lang="en-US" altLang="zh-TW" sz="1800" dirty="0"/>
          </a:p>
          <a:p>
            <a:pPr marL="114300" indent="0">
              <a:buNone/>
            </a:pPr>
            <a:r>
              <a:rPr lang="zh-TW" altLang="en-US" sz="2400" b="1" dirty="0" smtClean="0"/>
              <a:t>神</a:t>
            </a:r>
            <a:r>
              <a:rPr lang="zh-TW" altLang="en-US" sz="2400" b="1" dirty="0"/>
              <a:t>之</a:t>
            </a:r>
            <a:r>
              <a:rPr lang="zh-TW" altLang="en-US" sz="2400" b="1" dirty="0" smtClean="0"/>
              <a:t>子 </a:t>
            </a:r>
            <a:r>
              <a:rPr lang="en-US" altLang="zh-TW" sz="2400" dirty="0" smtClean="0"/>
              <a:t>– The Son of God</a:t>
            </a:r>
          </a:p>
          <a:p>
            <a:pPr marL="114300" indent="0">
              <a:buNone/>
            </a:pPr>
            <a:r>
              <a:rPr lang="en-US" altLang="zh-TW" sz="2400" dirty="0"/>
              <a:t>	</a:t>
            </a:r>
            <a:r>
              <a:rPr lang="ja-JP" altLang="en-US" sz="2400" dirty="0"/>
              <a:t> </a:t>
            </a:r>
            <a:r>
              <a:rPr lang="en-US" altLang="ja-JP" sz="1800" dirty="0" smtClean="0"/>
              <a:t>“</a:t>
            </a:r>
            <a:r>
              <a:rPr lang="ja-JP" altLang="en-US" sz="1800" dirty="0" smtClean="0"/>
              <a:t>一</a:t>
            </a:r>
            <a:r>
              <a:rPr lang="ja-JP" altLang="en-US" sz="1800" dirty="0"/>
              <a:t>位好像人</a:t>
            </a:r>
            <a:r>
              <a:rPr lang="ja-JP" altLang="en-US" sz="1800" dirty="0" smtClean="0"/>
              <a:t>子</a:t>
            </a:r>
            <a:r>
              <a:rPr lang="en-US" altLang="ja-JP" sz="1800" dirty="0" smtClean="0"/>
              <a:t>”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1:13</a:t>
            </a:r>
            <a:endParaRPr lang="en-US" altLang="zh-TW" sz="2400" dirty="0" smtClean="0"/>
          </a:p>
          <a:p>
            <a:pPr marL="114300" indent="0">
              <a:buNone/>
            </a:pPr>
            <a:r>
              <a:rPr lang="zh-TW" altLang="en-US" dirty="0" smtClean="0"/>
              <a:t>說</a:t>
            </a:r>
            <a:r>
              <a:rPr lang="zh-TW" altLang="en-US" dirty="0"/>
              <a:t>：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/>
              <a:t>主對他們的稱讚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TW" altLang="en-US" b="1" dirty="0"/>
              <a:t>我知道</a:t>
            </a:r>
            <a:r>
              <a:rPr lang="zh-TW" altLang="en-US" dirty="0"/>
              <a:t>你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行為、</a:t>
            </a:r>
            <a:r>
              <a:rPr lang="en-US" altLang="zh-TW" dirty="0" smtClean="0"/>
              <a:t>- works/deeds</a:t>
            </a:r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愛</a:t>
            </a:r>
            <a:r>
              <a:rPr lang="zh-TW" altLang="en-US" dirty="0"/>
              <a:t>心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- charity (agape)</a:t>
            </a:r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信</a:t>
            </a:r>
            <a:r>
              <a:rPr lang="zh-TW" altLang="en-US" dirty="0"/>
              <a:t>心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- faith/fidelity/faithfulness</a:t>
            </a:r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勤</a:t>
            </a:r>
            <a:r>
              <a:rPr lang="zh-TW" altLang="en-US" dirty="0"/>
              <a:t>勞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- service</a:t>
            </a:r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忍</a:t>
            </a:r>
            <a:r>
              <a:rPr lang="zh-TW" altLang="en-US" dirty="0"/>
              <a:t>耐</a:t>
            </a:r>
            <a:r>
              <a:rPr lang="zh-TW" altLang="en-US" dirty="0" smtClean="0"/>
              <a:t>， </a:t>
            </a:r>
            <a:r>
              <a:rPr lang="en-US" altLang="zh-TW" dirty="0" smtClean="0"/>
              <a:t>- patience/endurance</a:t>
            </a:r>
          </a:p>
          <a:p>
            <a:pPr marL="114300" indent="0">
              <a:buNone/>
            </a:pPr>
            <a:r>
              <a:rPr lang="zh-TW" altLang="en-US" dirty="0" smtClean="0"/>
              <a:t>又</a:t>
            </a:r>
            <a:r>
              <a:rPr lang="zh-TW" altLang="en-US" dirty="0"/>
              <a:t>知道你末後所行的善</a:t>
            </a:r>
            <a:r>
              <a:rPr lang="zh-TW" altLang="en-US" dirty="0" smtClean="0"/>
              <a:t>事</a:t>
            </a:r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比</a:t>
            </a:r>
            <a:r>
              <a:rPr lang="zh-TW" altLang="en-US" dirty="0"/>
              <a:t>起初所行的更多</a:t>
            </a:r>
            <a:r>
              <a:rPr lang="zh-TW" altLang="en-US" dirty="0" smtClean="0"/>
              <a:t>。 </a:t>
            </a:r>
            <a:r>
              <a:rPr lang="en-US" altLang="zh-TW" dirty="0" smtClean="0"/>
              <a:t>2:19</a:t>
            </a:r>
            <a:endParaRPr lang="en-US" dirty="0"/>
          </a:p>
        </p:txBody>
      </p:sp>
      <p:pic>
        <p:nvPicPr>
          <p:cNvPr id="3076" name="Picture 4" descr="http://upload.wikimedia.org/wikipedia/commons/1/13/Facebook_like_thu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990" y="4305300"/>
            <a:ext cx="1524073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6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/>
              <a:t>主對他們的責備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然而</a:t>
            </a:r>
            <a:r>
              <a:rPr lang="zh-TW" altLang="en-US" dirty="0"/>
              <a:t>，有一件事我要責備你，就是你</a:t>
            </a:r>
            <a:r>
              <a:rPr lang="zh-TW" altLang="en-US" u="sng" dirty="0"/>
              <a:t>容讓</a:t>
            </a:r>
            <a:r>
              <a:rPr lang="zh-TW" altLang="en-US" dirty="0"/>
              <a:t>那自稱是先知的婦人</a:t>
            </a:r>
            <a:r>
              <a:rPr lang="zh-TW" altLang="en-US" u="sng" dirty="0"/>
              <a:t>耶洗別</a:t>
            </a:r>
            <a:r>
              <a:rPr lang="zh-TW" altLang="en-US" dirty="0"/>
              <a:t>教導我的僕人，引誘他們行姦淫，吃祭偶像之物。 </a:t>
            </a:r>
            <a:r>
              <a:rPr lang="en-US" altLang="zh-TW" dirty="0" smtClean="0"/>
              <a:t>2:20</a:t>
            </a:r>
          </a:p>
          <a:p>
            <a:endParaRPr lang="en-US" dirty="0"/>
          </a:p>
          <a:p>
            <a:r>
              <a:rPr lang="en-US" dirty="0" smtClean="0"/>
              <a:t>BUT I </a:t>
            </a:r>
            <a:r>
              <a:rPr lang="en-US" dirty="0"/>
              <a:t>have this against you, that you </a:t>
            </a:r>
            <a:r>
              <a:rPr lang="en-US" dirty="0" smtClean="0"/>
              <a:t>tolerate </a:t>
            </a:r>
            <a:r>
              <a:rPr lang="en-US" sz="1800" dirty="0">
                <a:solidFill>
                  <a:srgbClr val="0070C0"/>
                </a:solidFill>
              </a:rPr>
              <a:t>(allow/permit) </a:t>
            </a:r>
            <a:r>
              <a:rPr lang="en-US" dirty="0"/>
              <a:t>that woman Jezebel, who calls herself a prophetess and is teaching and seducing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(lead astray)</a:t>
            </a:r>
            <a:r>
              <a:rPr lang="en-US" dirty="0" smtClean="0"/>
              <a:t> my servants </a:t>
            </a:r>
            <a:r>
              <a:rPr lang="en-US" dirty="0"/>
              <a:t>to practice sexual immorality and to eat food sacrificed to idols.(</a:t>
            </a:r>
            <a:r>
              <a:rPr lang="en-US" dirty="0" smtClean="0"/>
              <a:t>ESV)</a:t>
            </a:r>
            <a:endParaRPr lang="en-US" dirty="0"/>
          </a:p>
        </p:txBody>
      </p:sp>
      <p:pic>
        <p:nvPicPr>
          <p:cNvPr id="4" name="Picture 4" descr="http://upload.wikimedia.org/wikipedia/commons/1/13/Facebook_like_thu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" y="4305301"/>
            <a:ext cx="1524073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耶洗別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600" u="sng" dirty="0"/>
              <a:t>暗利</a:t>
            </a:r>
            <a:r>
              <a:rPr lang="zh-TW" altLang="en-US" sz="1600" dirty="0"/>
              <a:t>的兒子</a:t>
            </a:r>
            <a:r>
              <a:rPr lang="zh-TW" altLang="en-US" sz="1600" u="sng" dirty="0"/>
              <a:t>亞哈</a:t>
            </a:r>
            <a:r>
              <a:rPr lang="zh-TW" altLang="en-US" sz="1600" dirty="0"/>
              <a:t>行耶和華眼中看為惡的事，比他以前的列王更甚，</a:t>
            </a:r>
            <a:r>
              <a:rPr lang="zh-TW" altLang="en-US" sz="1600" b="1" dirty="0"/>
              <a:t> </a:t>
            </a:r>
            <a:r>
              <a:rPr lang="en-US" altLang="zh-TW" sz="1600" b="1" baseline="30000" dirty="0" smtClean="0"/>
              <a:t>… ….</a:t>
            </a:r>
            <a:r>
              <a:rPr lang="zh-TW" altLang="en-US" sz="1600" dirty="0" smtClean="0"/>
              <a:t>，</a:t>
            </a:r>
            <a:r>
              <a:rPr lang="zh-TW" altLang="en-US" sz="1600" dirty="0"/>
              <a:t>又娶了西頓王</a:t>
            </a:r>
            <a:r>
              <a:rPr lang="zh-TW" altLang="en-US" sz="1600" u="sng" dirty="0"/>
              <a:t>謁巴力</a:t>
            </a:r>
            <a:r>
              <a:rPr lang="zh-TW" altLang="en-US" sz="1600" dirty="0"/>
              <a:t>的女兒</a:t>
            </a:r>
            <a:r>
              <a:rPr lang="zh-TW" altLang="en-US" sz="1600" u="sng" dirty="0"/>
              <a:t>耶洗別</a:t>
            </a:r>
            <a:r>
              <a:rPr lang="zh-TW" altLang="en-US" sz="1600" dirty="0"/>
              <a:t>為妻，去侍奉敬拜</a:t>
            </a:r>
            <a:r>
              <a:rPr lang="zh-TW" altLang="en-US" sz="1600" u="sng" dirty="0"/>
              <a:t>巴力</a:t>
            </a:r>
            <a:r>
              <a:rPr lang="zh-TW" altLang="en-US" sz="1600" dirty="0"/>
              <a:t>， </a:t>
            </a:r>
            <a:r>
              <a:rPr lang="en-US" altLang="zh-TW" sz="1600" baseline="30000" dirty="0"/>
              <a:t>32 </a:t>
            </a:r>
            <a:r>
              <a:rPr lang="zh-TW" altLang="en-US" sz="1600" dirty="0"/>
              <a:t>在撒馬利亞建造</a:t>
            </a:r>
            <a:r>
              <a:rPr lang="zh-TW" altLang="en-US" sz="1600" u="sng" dirty="0"/>
              <a:t>巴力</a:t>
            </a:r>
            <a:r>
              <a:rPr lang="zh-TW" altLang="en-US" sz="1600" dirty="0"/>
              <a:t>的廟，在廟裡為</a:t>
            </a:r>
            <a:r>
              <a:rPr lang="zh-TW" altLang="en-US" sz="1600" u="sng" dirty="0"/>
              <a:t>巴力</a:t>
            </a:r>
            <a:r>
              <a:rPr lang="zh-TW" altLang="en-US" sz="1600" dirty="0"/>
              <a:t>築壇</a:t>
            </a:r>
            <a:r>
              <a:rPr lang="zh-TW" altLang="en-US" sz="1600" dirty="0" smtClean="0"/>
              <a:t>。</a:t>
            </a:r>
            <a:r>
              <a:rPr lang="ja-JP" altLang="en-US" sz="1600" b="1" dirty="0"/>
              <a:t> </a:t>
            </a:r>
            <a:r>
              <a:rPr lang="ja-JP" altLang="en-US" sz="1600" dirty="0"/>
              <a:t>列王紀上 </a:t>
            </a:r>
            <a:r>
              <a:rPr lang="en-US" altLang="ja-JP" sz="1600" dirty="0" smtClean="0"/>
              <a:t>16: 30-3</a:t>
            </a:r>
          </a:p>
          <a:p>
            <a:endParaRPr lang="en-US" altLang="ja-JP" sz="1600" dirty="0"/>
          </a:p>
          <a:p>
            <a:r>
              <a:rPr lang="zh-TW" altLang="en-US" sz="1600" u="sng" dirty="0"/>
              <a:t>耶洗別</a:t>
            </a:r>
            <a:r>
              <a:rPr lang="zh-TW" altLang="en-US" sz="1600" dirty="0"/>
              <a:t>殺耶和華眾先知的時候，</a:t>
            </a:r>
            <a:r>
              <a:rPr lang="zh-TW" altLang="en-US" sz="1600" u="sng" dirty="0"/>
              <a:t>俄巴底</a:t>
            </a:r>
            <a:r>
              <a:rPr lang="zh-TW" altLang="en-US" sz="1600" dirty="0"/>
              <a:t>將一百個先知藏了，每五十人藏在一個洞裡，拿餅和水供養他們。 </a:t>
            </a:r>
            <a:r>
              <a:rPr lang="ja-JP" altLang="en-US" sz="1600" dirty="0" smtClean="0"/>
              <a:t>列</a:t>
            </a:r>
            <a:r>
              <a:rPr lang="ja-JP" altLang="en-US" sz="1600" dirty="0"/>
              <a:t>王紀上 </a:t>
            </a:r>
            <a:r>
              <a:rPr lang="en-US" altLang="ja-JP" sz="1600" dirty="0" smtClean="0"/>
              <a:t>18: 4</a:t>
            </a:r>
          </a:p>
          <a:p>
            <a:endParaRPr lang="en-US" altLang="ja-JP" sz="1600" dirty="0"/>
          </a:p>
          <a:p>
            <a:r>
              <a:rPr lang="zh-TW" altLang="en-US" sz="1600" u="sng" dirty="0"/>
              <a:t>亞哈</a:t>
            </a:r>
            <a:r>
              <a:rPr lang="zh-TW" altLang="en-US" sz="1600" dirty="0"/>
              <a:t>將</a:t>
            </a:r>
            <a:r>
              <a:rPr lang="zh-TW" altLang="en-US" sz="1600" u="sng" dirty="0"/>
              <a:t>以利亞</a:t>
            </a:r>
            <a:r>
              <a:rPr lang="zh-TW" altLang="en-US" sz="1600" dirty="0"/>
              <a:t>一切所行的和他用刀殺眾先知的事都告訴</a:t>
            </a:r>
            <a:r>
              <a:rPr lang="zh-TW" altLang="en-US" sz="1600" u="sng" dirty="0"/>
              <a:t>耶洗別</a:t>
            </a:r>
            <a:r>
              <a:rPr lang="zh-TW" altLang="en-US" sz="1600" dirty="0"/>
              <a:t>。 </a:t>
            </a:r>
            <a:r>
              <a:rPr lang="en-US" altLang="zh-TW" sz="1600" baseline="30000" dirty="0"/>
              <a:t>2 </a:t>
            </a:r>
            <a:r>
              <a:rPr lang="zh-TW" altLang="en-US" sz="1600" u="sng" dirty="0"/>
              <a:t>耶洗別</a:t>
            </a:r>
            <a:r>
              <a:rPr lang="zh-TW" altLang="en-US" sz="1600" dirty="0"/>
              <a:t>就差遣人去見</a:t>
            </a:r>
            <a:r>
              <a:rPr lang="zh-TW" altLang="en-US" sz="1600" u="sng" dirty="0"/>
              <a:t>以利亞</a:t>
            </a:r>
            <a:r>
              <a:rPr lang="zh-TW" altLang="en-US" sz="1600" dirty="0"/>
              <a:t>，告訴他說：「明日約在這時候，我若不使你的性命像那些人的性命一樣，願神明重重地降罰於我</a:t>
            </a:r>
            <a:r>
              <a:rPr lang="zh-TW" altLang="en-US" sz="1600" dirty="0" smtClean="0"/>
              <a:t>！」</a:t>
            </a:r>
            <a:r>
              <a:rPr lang="ja-JP" altLang="en-US" sz="1600" dirty="0"/>
              <a:t>列王紀上 </a:t>
            </a:r>
            <a:r>
              <a:rPr lang="en-US" altLang="ja-JP" sz="1600" dirty="0" smtClean="0"/>
              <a:t>19: 1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64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/>
              <a:t>耶洗別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然而</a:t>
            </a:r>
            <a:r>
              <a:rPr lang="zh-TW" altLang="en-US" dirty="0"/>
              <a:t>，有一件事我要責備你，就是你</a:t>
            </a:r>
            <a:r>
              <a:rPr lang="zh-TW" altLang="en-US" u="sng" dirty="0"/>
              <a:t>容讓</a:t>
            </a:r>
            <a:r>
              <a:rPr lang="zh-TW" altLang="en-US" dirty="0"/>
              <a:t>那自稱是先知的婦人</a:t>
            </a:r>
            <a:r>
              <a:rPr lang="zh-TW" altLang="en-US" u="sng" dirty="0"/>
              <a:t>耶洗別</a:t>
            </a:r>
            <a:r>
              <a:rPr lang="zh-TW" altLang="en-US" dirty="0"/>
              <a:t>教導我的僕人，引誘他們行姦淫，吃祭偶像之物。 </a:t>
            </a:r>
            <a:r>
              <a:rPr lang="en-US" altLang="zh-TW" dirty="0" smtClean="0"/>
              <a:t>2:20</a:t>
            </a:r>
          </a:p>
          <a:p>
            <a:pPr lvl="1"/>
            <a:r>
              <a:rPr lang="zh-TW" altLang="en-US" dirty="0"/>
              <a:t>自稱是先知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– false teachings</a:t>
            </a:r>
          </a:p>
          <a:p>
            <a:pPr lvl="1"/>
            <a:r>
              <a:rPr lang="zh-TW" altLang="en-US" dirty="0"/>
              <a:t>引誘他們行姦</a:t>
            </a:r>
            <a:r>
              <a:rPr lang="zh-TW" altLang="en-US" dirty="0" smtClean="0"/>
              <a:t>淫</a:t>
            </a:r>
            <a:endParaRPr lang="en-US" altLang="zh-TW" dirty="0" smtClean="0"/>
          </a:p>
          <a:p>
            <a:pPr lvl="1"/>
            <a:r>
              <a:rPr lang="zh-TW" altLang="en-US" dirty="0"/>
              <a:t>吃祭偶像之物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356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/>
              <a:t>警告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/>
              <a:t>21 </a:t>
            </a:r>
            <a:r>
              <a:rPr lang="zh-TW" altLang="en-US" dirty="0"/>
              <a:t>我曾給她悔改的機會，她卻不肯悔改她的淫行。 </a:t>
            </a:r>
            <a:r>
              <a:rPr lang="en-US" altLang="zh-TW" baseline="30000" dirty="0"/>
              <a:t>22 </a:t>
            </a:r>
            <a:r>
              <a:rPr lang="zh-TW" altLang="en-US" dirty="0"/>
              <a:t>看哪，我要叫她病臥在床；那些與她行淫的人，若不悔改所行的，我也要叫他們同受大患難。 </a:t>
            </a:r>
            <a:r>
              <a:rPr lang="en-US" altLang="zh-TW" baseline="30000" dirty="0"/>
              <a:t>23 </a:t>
            </a:r>
            <a:r>
              <a:rPr lang="zh-TW" altLang="en-US" dirty="0"/>
              <a:t>我又要殺死她的黨</a:t>
            </a:r>
            <a:r>
              <a:rPr lang="zh-TW" altLang="en-US" dirty="0" smtClean="0"/>
              <a:t>類，</a:t>
            </a:r>
            <a:r>
              <a:rPr lang="zh-TW" altLang="en-US" dirty="0"/>
              <a:t>叫眾教會知道我是那察看人肺腑心腸的，並要照你們的行為報應你們各人。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518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678</Words>
  <Application>Microsoft Office PowerPoint</Application>
  <PresentationFormat>On-screen Show (16:10)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寄給推雅推喇的信 To the Church in Thyatira</vt:lpstr>
      <vt:lpstr>推雅推喇所在</vt:lpstr>
      <vt:lpstr>推雅推喇</vt:lpstr>
      <vt:lpstr>主耶穌對推雅推喇教會的自稱</vt:lpstr>
      <vt:lpstr>主對他們的稱讚</vt:lpstr>
      <vt:lpstr>主對他們的責備</vt:lpstr>
      <vt:lpstr>耶洗別</vt:lpstr>
      <vt:lpstr>耶洗別</vt:lpstr>
      <vt:lpstr>警告</vt:lpstr>
      <vt:lpstr>勉勵的話</vt:lpstr>
      <vt:lpstr>應許</vt:lpstr>
      <vt:lpstr>The Dark Age (590 – 1517 AD)</vt:lpstr>
      <vt:lpstr>Lesson 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寄給推雅推喇的信 To the Church in Thyatira</dc:title>
  <dc:creator>Edward.Long</dc:creator>
  <cp:lastModifiedBy>Oakland Church</cp:lastModifiedBy>
  <cp:revision>18</cp:revision>
  <dcterms:created xsi:type="dcterms:W3CDTF">2014-07-24T04:15:54Z</dcterms:created>
  <dcterms:modified xsi:type="dcterms:W3CDTF">2014-07-27T17:54:09Z</dcterms:modified>
</cp:coreProperties>
</file>