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56699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7185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27810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5503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871787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71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792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7803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8855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35604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1338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>
            <a:scene3d>
              <a:camera prst="orthographicFront"/>
              <a:lightRig rig="soft" dir="t"/>
            </a:scene3d>
            <a:sp3d prstMaterial="powder">
              <a:contourClr>
                <a:schemeClr val="bg2"/>
              </a:contourClr>
            </a:sp3d>
          </a:bodyPr>
          <a:lstStyle>
            <a:lvl1pPr algn="l">
              <a:defRPr sz="2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6833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447800"/>
            <a:ext cx="2971800" cy="1328738"/>
          </a:xfrm>
        </p:spPr>
        <p:txBody>
          <a:bodyPr anchor="b">
            <a:scene3d>
              <a:camera prst="orthographicFront"/>
              <a:lightRig rig="soft" dir="t"/>
            </a:scene3d>
            <a:sp3d prstMaterial="powder">
              <a:contourClr>
                <a:schemeClr val="bg2"/>
              </a:contourClr>
            </a:sp3d>
          </a:bodyPr>
          <a:lstStyle>
            <a:lvl1pPr algn="l">
              <a:defRPr sz="2000" b="1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776538"/>
            <a:ext cx="2971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300000">
            <a:off x="4275668" y="1323975"/>
            <a:ext cx="3657600" cy="365760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328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DE4B6054-A553-4C68-BA61-C7F47AD9857D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B9EFDCDD-3861-45C1-8D76-265457158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chemeClr val="tx2"/>
          </a:solidFill>
          <a:effectLst>
            <a:outerShdw blurRad="50800" dist="25400" dir="5400000" algn="t" rotWithShape="0">
              <a:prstClr val="black">
                <a:alpha val="8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will Come, So 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Message to the Churches at </a:t>
            </a:r>
          </a:p>
          <a:p>
            <a:r>
              <a:rPr lang="en-US" dirty="0" smtClean="0"/>
              <a:t>Smyrna &amp; Pergamum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85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of Nicaea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Donatists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Arians.</a:t>
            </a:r>
          </a:p>
          <a:p>
            <a:r>
              <a:rPr lang="en-US" dirty="0" smtClean="0"/>
              <a:t>Convened by Constantine.</a:t>
            </a:r>
          </a:p>
          <a:p>
            <a:r>
              <a:rPr lang="en-US" dirty="0" smtClean="0"/>
              <a:t>Bishop of bishops.</a:t>
            </a:r>
          </a:p>
          <a:p>
            <a:r>
              <a:rPr lang="en-US" dirty="0" smtClean="0"/>
              <a:t>Rejected Arianism.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696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Roman Catholics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624"/>
          </a:xfrm>
        </p:spPr>
        <p:txBody>
          <a:bodyPr/>
          <a:lstStyle/>
          <a:p>
            <a:r>
              <a:rPr lang="en-US" dirty="0" smtClean="0"/>
              <a:t>5 Patriarchs:  Rome, Alexandria, Antioch, Jerusalem, and Constantinople.</a:t>
            </a:r>
          </a:p>
          <a:p>
            <a:r>
              <a:rPr lang="en-US" dirty="0" smtClean="0"/>
              <a:t>5 bishops.</a:t>
            </a:r>
          </a:p>
          <a:p>
            <a:r>
              <a:rPr lang="en-US" dirty="0" smtClean="0"/>
              <a:t>Bishop of Rome to be “first among equals”.</a:t>
            </a:r>
          </a:p>
          <a:p>
            <a:r>
              <a:rPr lang="en-US" dirty="0" smtClean="0"/>
              <a:t>Claimed to be successor of Peter.</a:t>
            </a:r>
          </a:p>
          <a:p>
            <a:r>
              <a:rPr lang="en-US" dirty="0" smtClean="0"/>
              <a:t>Gaining power.</a:t>
            </a:r>
          </a:p>
          <a:p>
            <a:pPr lvl="1"/>
            <a:r>
              <a:rPr lang="en-US" dirty="0" smtClean="0"/>
              <a:t>Political development.</a:t>
            </a:r>
          </a:p>
          <a:p>
            <a:pPr lvl="1"/>
            <a:r>
              <a:rPr lang="en-US" dirty="0" smtClean="0"/>
              <a:t>Geographical location.</a:t>
            </a:r>
          </a:p>
          <a:p>
            <a:pPr lvl="1"/>
            <a:r>
              <a:rPr lang="en-US" dirty="0" smtClean="0"/>
              <a:t>Historical tradition.</a:t>
            </a:r>
          </a:p>
          <a:p>
            <a:pPr lvl="1"/>
            <a:r>
              <a:rPr lang="en-US" dirty="0" smtClean="0"/>
              <a:t>Skillful leaders.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2945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Swinging of the pendulum.</a:t>
            </a:r>
          </a:p>
          <a:p>
            <a:r>
              <a:rPr lang="en-US" dirty="0" smtClean="0"/>
              <a:t>Look beneath the surface.  (blessings in disguise &amp; trials in disguise.)</a:t>
            </a:r>
          </a:p>
          <a:p>
            <a:r>
              <a:rPr lang="en-US" dirty="0" smtClean="0"/>
              <a:t>Crown of life.</a:t>
            </a:r>
          </a:p>
          <a:p>
            <a:r>
              <a:rPr lang="zh-CN" altLang="en-US" dirty="0"/>
              <a:t>走天路、 窄路、 受苦路！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082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讓榮美的教會重現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/>
              <a:t>有甚麼比安逸要好，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是</a:t>
            </a:r>
            <a:r>
              <a:rPr lang="zh-TW" altLang="en-US" b="1" dirty="0"/>
              <a:t>甚麼比生命價高，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是</a:t>
            </a:r>
            <a:r>
              <a:rPr lang="zh-TW" altLang="en-US" b="1" dirty="0"/>
              <a:t>你捨命動人愛情！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願</a:t>
            </a:r>
            <a:r>
              <a:rPr lang="zh-TW" altLang="en-US" b="1" dirty="0"/>
              <a:t>飄流無定，願飄流無定， 願奮勇前征</a:t>
            </a:r>
            <a:r>
              <a:rPr lang="zh-TW" altLang="en-US" b="1" dirty="0" smtClean="0"/>
              <a:t>，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為</a:t>
            </a:r>
            <a:r>
              <a:rPr lang="zh-TW" altLang="en-US" b="1" dirty="0"/>
              <a:t>補基督患難缺欠，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讓</a:t>
            </a:r>
            <a:r>
              <a:rPr lang="zh-TW" altLang="en-US" b="1" dirty="0"/>
              <a:t>榮美教會重現</a:t>
            </a:r>
            <a:r>
              <a:rPr lang="zh-TW" altLang="en-US" b="1" dirty="0" smtClean="0"/>
              <a:t>。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/>
              <a:t>是你愛比安逸要好，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是</a:t>
            </a:r>
            <a:r>
              <a:rPr lang="zh-TW" altLang="en-US" b="1" dirty="0"/>
              <a:t>你愛比生命價高，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是</a:t>
            </a:r>
            <a:r>
              <a:rPr lang="zh-TW" altLang="en-US" b="1" dirty="0"/>
              <a:t>你捨命動人愛情！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鼓</a:t>
            </a:r>
            <a:r>
              <a:rPr lang="zh-TW" altLang="en-US" b="1" dirty="0"/>
              <a:t>舞我前征</a:t>
            </a:r>
            <a:r>
              <a:rPr lang="zh-TW" altLang="en-US" b="1" dirty="0" smtClean="0"/>
              <a:t>，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與</a:t>
            </a:r>
            <a:r>
              <a:rPr lang="zh-TW" altLang="en-US" b="1" dirty="0"/>
              <a:t>你同心同工爭戰， 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讓</a:t>
            </a:r>
            <a:r>
              <a:rPr lang="zh-TW" altLang="en-US" b="1" dirty="0"/>
              <a:t>榮美教會重現。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7988465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5174" y="244659"/>
            <a:ext cx="7612063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Hant" sz="2400" dirty="0" smtClean="0">
                <a:solidFill>
                  <a:srgbClr val="FFFF00"/>
                </a:solidFill>
              </a:rPr>
              <a:t>1:10 </a:t>
            </a:r>
            <a:r>
              <a:rPr lang="zh-Hant" altLang="en-US" sz="2400" dirty="0" smtClean="0">
                <a:solidFill>
                  <a:srgbClr val="FFFF00"/>
                </a:solidFill>
              </a:rPr>
              <a:t>當 主 日 ， 我 被 聖 靈 感 動 ， 聽 見 在 我 後 面 有 大 聲 音 如 吹 號 ， 說 ：</a:t>
            </a:r>
            <a:r>
              <a:rPr lang="en-US" altLang="zh-Hant" sz="2400" dirty="0" smtClean="0">
                <a:solidFill>
                  <a:srgbClr val="FFFF00"/>
                </a:solidFill>
              </a:rPr>
              <a:t>11 </a:t>
            </a:r>
            <a:r>
              <a:rPr lang="zh-Hant" altLang="en-US" sz="2400" dirty="0" smtClean="0">
                <a:solidFill>
                  <a:srgbClr val="FFFF00"/>
                </a:solidFill>
              </a:rPr>
              <a:t>你 所 看 見 的 當 寫 在 書 上 ， 達 與 以 弗 所 、 士 每 拿 、 別 迦 摩 、 推 雅 推 喇 、 撒 狄 、 非 拉 鐵 非 、 老 底 嘉 、 那 七 個 教 會 。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4334" b="43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972301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以銅為鏡，可以正衣</a:t>
            </a:r>
            <a:r>
              <a:rPr lang="zh-TW" altLang="en-US" dirty="0" smtClean="0"/>
              <a:t>冠</a:t>
            </a:r>
            <a:endParaRPr lang="en-US" altLang="zh-TW" dirty="0" smtClean="0"/>
          </a:p>
          <a:p>
            <a:r>
              <a:rPr lang="zh-TW" altLang="en-US" dirty="0" smtClean="0"/>
              <a:t>以</a:t>
            </a:r>
            <a:r>
              <a:rPr lang="zh-TW" altLang="en-US" dirty="0"/>
              <a:t>人為鏡，可以知得</a:t>
            </a:r>
            <a:r>
              <a:rPr lang="zh-TW" altLang="en-US" dirty="0" smtClean="0"/>
              <a:t>失</a:t>
            </a:r>
            <a:endParaRPr lang="en-US" altLang="zh-TW" dirty="0" smtClean="0"/>
          </a:p>
          <a:p>
            <a:r>
              <a:rPr lang="zh-TW" altLang="en-US" dirty="0" smtClean="0"/>
              <a:t>以</a:t>
            </a:r>
            <a:r>
              <a:rPr lang="zh-CN" altLang="en-US" dirty="0"/>
              <a:t>古</a:t>
            </a:r>
            <a:r>
              <a:rPr lang="zh-TW" altLang="en-US" dirty="0" smtClean="0"/>
              <a:t>為</a:t>
            </a:r>
            <a:r>
              <a:rPr lang="zh-TW" altLang="en-US" dirty="0"/>
              <a:t>鏡，可以知興</a:t>
            </a:r>
            <a:r>
              <a:rPr lang="zh-TW" altLang="en-US" dirty="0" smtClean="0"/>
              <a:t>替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965975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Smyrna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Myrrh.</a:t>
            </a:r>
          </a:p>
          <a:p>
            <a:r>
              <a:rPr lang="en-US" dirty="0" smtClean="0"/>
              <a:t>Bitter.</a:t>
            </a:r>
          </a:p>
          <a:p>
            <a:r>
              <a:rPr lang="en-US" dirty="0" smtClean="0"/>
              <a:t>Suffering.</a:t>
            </a:r>
          </a:p>
          <a:p>
            <a:r>
              <a:rPr lang="en-US" dirty="0" smtClean="0"/>
              <a:t>100 AD – 313 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685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Persecutions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你 將 要 受 的 苦 你 不 用 怕 。 魔 鬼 要 把 你 們 中 間 幾 個 人 下 在 監 裡 ， 叫 你 們 被 試 煉 ， 你 們 必 受 患 難 十 日 。</a:t>
            </a:r>
            <a:endParaRPr lang="en-US" dirty="0" smtClean="0"/>
          </a:p>
          <a:p>
            <a:r>
              <a:rPr lang="en-US" dirty="0" smtClean="0"/>
              <a:t>Hatred.</a:t>
            </a:r>
          </a:p>
          <a:p>
            <a:pPr lvl="1"/>
            <a:r>
              <a:rPr lang="en-US" dirty="0" smtClean="0"/>
              <a:t>Differences.</a:t>
            </a:r>
          </a:p>
          <a:p>
            <a:r>
              <a:rPr lang="en-US" dirty="0" smtClean="0"/>
              <a:t>Intellectual attacks.</a:t>
            </a:r>
          </a:p>
          <a:p>
            <a:pPr lvl="1"/>
            <a:r>
              <a:rPr lang="en-US" dirty="0" smtClean="0"/>
              <a:t>Apologists.</a:t>
            </a:r>
          </a:p>
          <a:p>
            <a:pPr lvl="1"/>
            <a:r>
              <a:rPr lang="en-US" dirty="0" smtClean="0"/>
              <a:t>Bible.</a:t>
            </a:r>
          </a:p>
          <a:p>
            <a:r>
              <a:rPr lang="en-US" dirty="0" smtClean="0"/>
              <a:t>Physical Persecutions.</a:t>
            </a:r>
          </a:p>
          <a:p>
            <a:pPr lvl="1"/>
            <a:r>
              <a:rPr lang="en-US" dirty="0" smtClean="0"/>
              <a:t>Local &amp; intermittent.</a:t>
            </a:r>
          </a:p>
          <a:p>
            <a:pPr lvl="1"/>
            <a:r>
              <a:rPr lang="en-US" dirty="0" smtClean="0"/>
              <a:t>Nationwide.</a:t>
            </a:r>
          </a:p>
          <a:p>
            <a:pPr lvl="2"/>
            <a:r>
              <a:rPr lang="en-US" sz="2200" dirty="0" smtClean="0"/>
              <a:t>Diocletian. 284 AD – 305 AD.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859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也 知 道 那 自 稱 是 猶 太 人 所 說 的 毀 謗 話 ， 其 實 他 們 不 是 猶 太 人 ， 乃 是 撒 但 一 會 的 人 。</a:t>
            </a:r>
            <a:endParaRPr lang="en-US" dirty="0" smtClean="0"/>
          </a:p>
          <a:p>
            <a:r>
              <a:rPr lang="en-US" dirty="0" smtClean="0"/>
              <a:t>Legalism.</a:t>
            </a:r>
          </a:p>
          <a:p>
            <a:r>
              <a:rPr lang="en-US" dirty="0" smtClean="0"/>
              <a:t>Philosophy.</a:t>
            </a:r>
          </a:p>
          <a:p>
            <a:r>
              <a:rPr lang="en-US" dirty="0" smtClean="0"/>
              <a:t>Doctrine.</a:t>
            </a:r>
          </a:p>
          <a:p>
            <a:r>
              <a:rPr lang="en-US" dirty="0" smtClean="0"/>
              <a:t>Other religions.</a:t>
            </a:r>
          </a:p>
        </p:txBody>
      </p:sp>
    </p:spTree>
    <p:extLst>
      <p:ext uri="{BB962C8B-B14F-4D97-AF65-F5344CB8AC3E}">
        <p14:creationId xmlns:p14="http://schemas.microsoft.com/office/powerpoint/2010/main" val="3717703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Strife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Fetishism.</a:t>
            </a:r>
          </a:p>
          <a:p>
            <a:r>
              <a:rPr lang="en-US" dirty="0" err="1" smtClean="0"/>
              <a:t>Sacramentalism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Sacerdotalism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Professionalism.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082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Pergamum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Married.</a:t>
            </a:r>
          </a:p>
          <a:p>
            <a:r>
              <a:rPr lang="en-US" dirty="0" smtClean="0"/>
              <a:t>313 AD – 590 AD</a:t>
            </a:r>
          </a:p>
          <a:p>
            <a:r>
              <a:rPr lang="en-US" dirty="0" smtClean="0"/>
              <a:t>Edict of Milan to Gregory 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52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Edict of Milan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313 AD.</a:t>
            </a:r>
          </a:p>
          <a:p>
            <a:r>
              <a:rPr lang="en-US" dirty="0" smtClean="0"/>
              <a:t>Stopped persecution.</a:t>
            </a:r>
          </a:p>
          <a:p>
            <a:r>
              <a:rPr lang="en-US" dirty="0" smtClean="0"/>
              <a:t>Recognized “Christianity”.</a:t>
            </a:r>
          </a:p>
          <a:p>
            <a:r>
              <a:rPr lang="en-US" dirty="0" smtClean="0"/>
              <a:t>Reasons:</a:t>
            </a:r>
          </a:p>
          <a:p>
            <a:pPr lvl="1"/>
            <a:r>
              <a:rPr lang="en-US" dirty="0" smtClean="0"/>
              <a:t>Futile to continue persecution.</a:t>
            </a:r>
          </a:p>
          <a:p>
            <a:pPr lvl="1"/>
            <a:r>
              <a:rPr lang="en-US" dirty="0" smtClean="0"/>
              <a:t>Injecting energy into the falling Roman Empire.</a:t>
            </a:r>
          </a:p>
        </p:txBody>
      </p:sp>
    </p:spTree>
    <p:extLst>
      <p:ext uri="{BB962C8B-B14F-4D97-AF65-F5344CB8AC3E}">
        <p14:creationId xmlns:p14="http://schemas.microsoft.com/office/powerpoint/2010/main" val="23767767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lk">
  <a:themeElements>
    <a:clrScheme name="Slik-1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lik-1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ik-1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696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696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soft" dir="t"/>
          </a:scene3d>
          <a:sp3d>
            <a:bevelT w="127000" h="12700"/>
          </a:sp3d>
        </a:effectStyle>
        <a:effectStyle>
          <a:effectLst>
            <a:outerShdw blurRad="63500" dist="50800" dir="5400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soft" dir="t"/>
          </a:scene3d>
          <a:sp3d>
            <a:bevelT w="152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50000"/>
              </a:schemeClr>
            </a:gs>
            <a:gs pos="50000">
              <a:schemeClr val="phClr">
                <a:tint val="85000"/>
                <a:shade val="100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0"/>
                <a:sat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Silk</Template>
  <TotalTime>797</TotalTime>
  <Words>534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Silk</vt:lpstr>
      <vt:lpstr>Jesus will Come, So …</vt:lpstr>
      <vt:lpstr>1:10 當 主 日 ， 我 被 聖 靈 感 動 ， 聽 見 在 我 後 面 有 大 聲 音 如 吹 號 ， 說 ：11 你 所 看 見 的 當 寫 在 書 上 ， 達 與 以 弗 所 、 士 每 拿 、 別 迦 摩 、 推 雅 推 喇 、 撒 狄 、 非 拉 鐵 非 、 老 底 嘉 、 那 七 個 教 會 。 </vt:lpstr>
      <vt:lpstr>History </vt:lpstr>
      <vt:lpstr>Smyrna</vt:lpstr>
      <vt:lpstr>Persecutions</vt:lpstr>
      <vt:lpstr>Heresies</vt:lpstr>
      <vt:lpstr>Internal Strife</vt:lpstr>
      <vt:lpstr>Pergamum</vt:lpstr>
      <vt:lpstr>Edict of Milan</vt:lpstr>
      <vt:lpstr>Council of Nicaea</vt:lpstr>
      <vt:lpstr>Rise of Roman Catholics</vt:lpstr>
      <vt:lpstr>Lessons Learned</vt:lpstr>
      <vt:lpstr>讓榮美的教會重現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 Churches</dc:title>
  <dc:creator>Kam Ming Tse</dc:creator>
  <cp:lastModifiedBy>Oakland Church</cp:lastModifiedBy>
  <cp:revision>26</cp:revision>
  <dcterms:created xsi:type="dcterms:W3CDTF">2014-07-19T15:49:23Z</dcterms:created>
  <dcterms:modified xsi:type="dcterms:W3CDTF">2014-07-20T17:59:18Z</dcterms:modified>
</cp:coreProperties>
</file>